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5" r:id="rId1"/>
    <p:sldMasterId id="2147483717" r:id="rId2"/>
  </p:sldMasterIdLst>
  <p:notesMasterIdLst>
    <p:notesMasterId r:id="rId31"/>
  </p:notesMasterIdLst>
  <p:sldIdLst>
    <p:sldId id="256" r:id="rId3"/>
    <p:sldId id="305" r:id="rId4"/>
    <p:sldId id="306" r:id="rId5"/>
    <p:sldId id="307" r:id="rId6"/>
    <p:sldId id="308" r:id="rId7"/>
    <p:sldId id="309" r:id="rId8"/>
    <p:sldId id="265" r:id="rId9"/>
    <p:sldId id="267" r:id="rId10"/>
    <p:sldId id="276" r:id="rId11"/>
    <p:sldId id="266" r:id="rId12"/>
    <p:sldId id="286" r:id="rId13"/>
    <p:sldId id="287" r:id="rId14"/>
    <p:sldId id="288" r:id="rId15"/>
    <p:sldId id="289" r:id="rId16"/>
    <p:sldId id="290" r:id="rId17"/>
    <p:sldId id="293" r:id="rId18"/>
    <p:sldId id="295" r:id="rId19"/>
    <p:sldId id="292" r:id="rId20"/>
    <p:sldId id="291" r:id="rId21"/>
    <p:sldId id="298" r:id="rId22"/>
    <p:sldId id="297" r:id="rId23"/>
    <p:sldId id="296" r:id="rId24"/>
    <p:sldId id="299" r:id="rId25"/>
    <p:sldId id="300" r:id="rId26"/>
    <p:sldId id="301" r:id="rId27"/>
    <p:sldId id="302" r:id="rId28"/>
    <p:sldId id="303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A2E5C454-B9CA-400A-BEE4-B56F032D5414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15938FE-F3BD-4663-A264-274DDA7D0DC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997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966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04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326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558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046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662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80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05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8851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7021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25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9215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0876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6630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38650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4318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535168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7574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7117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811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322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476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04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734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747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563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45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9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0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shadar/Work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B1799-B613-4073-9689-5C859A529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6859E35-9283-4773-8FA2-611EF0579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143658"/>
            <a:ext cx="7766936" cy="164630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Worki</a:t>
            </a:r>
            <a:r>
              <a:rPr lang="en-US" dirty="0">
                <a:solidFill>
                  <a:schemeClr val="tx1"/>
                </a:solidFill>
              </a:rPr>
              <a:t> project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235E587-E470-49F6-AA92-7B8B1CA1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211" y="278996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Software Engineering project for Ariel University</a:t>
            </a:r>
            <a:endParaRPr lang="en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F2323AA-7720-4A41-9A3D-913FFC68673A}"/>
              </a:ext>
            </a:extLst>
          </p:cNvPr>
          <p:cNvSpPr txBox="1"/>
          <p:nvPr/>
        </p:nvSpPr>
        <p:spPr>
          <a:xfrm>
            <a:off x="2942196" y="3987434"/>
            <a:ext cx="4896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Amit </a:t>
            </a:r>
            <a:r>
              <a:rPr lang="en-US" dirty="0" err="1"/>
              <a:t>Kazado</a:t>
            </a:r>
            <a:r>
              <a:rPr lang="en-US" dirty="0"/>
              <a:t> 302499652</a:t>
            </a:r>
          </a:p>
          <a:p>
            <a:pPr algn="ctr"/>
            <a:r>
              <a:rPr lang="en-US" dirty="0"/>
              <a:t>Dolev </a:t>
            </a:r>
            <a:r>
              <a:rPr lang="en-US" dirty="0" err="1"/>
              <a:t>Hindy</a:t>
            </a:r>
            <a:r>
              <a:rPr lang="en-US" dirty="0"/>
              <a:t> 312126642</a:t>
            </a:r>
          </a:p>
          <a:p>
            <a:pPr algn="ctr"/>
            <a:r>
              <a:rPr lang="en-US" dirty="0"/>
              <a:t>Elisha Azaria 213992464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05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655B73-D933-44DF-A313-CBD6D196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1585" y="200824"/>
            <a:ext cx="2767227" cy="699249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800" dirty="0">
                <a:solidFill>
                  <a:schemeClr val="tx1"/>
                </a:solidFill>
              </a:rPr>
              <a:t>טיימר:</a:t>
            </a:r>
            <a:endParaRPr lang="en-IL" sz="4800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424334E-6232-4FB7-9277-278B48C2F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0182" y="1114608"/>
            <a:ext cx="6068984" cy="699249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he-IL" dirty="0">
                <a:solidFill>
                  <a:schemeClr val="tx1"/>
                </a:solidFill>
              </a:rPr>
              <a:t>ניתן להתחיל, לעצור, להמשיך (רק אם עצרנו) ולסיים.</a:t>
            </a:r>
          </a:p>
          <a:p>
            <a:pPr algn="ctr"/>
            <a:r>
              <a:rPr lang="he-IL" dirty="0">
                <a:solidFill>
                  <a:schemeClr val="tx1"/>
                </a:solidFill>
              </a:rPr>
              <a:t>המידע נשמר בבסיס הנתונים תחת המשתמש (מתי התחיל, מתי הסתיים וכמה זמן ארך)</a:t>
            </a:r>
            <a:endParaRPr lang="en-IL" dirty="0">
              <a:solidFill>
                <a:schemeClr val="tx1"/>
              </a:solidFill>
            </a:endParaRPr>
          </a:p>
        </p:txBody>
      </p:sp>
      <p:pic>
        <p:nvPicPr>
          <p:cNvPr id="7" name="תמונה 6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3CDCEA54-B595-4528-A7FB-BA3661DB1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2166152"/>
            <a:ext cx="2385371" cy="4491023"/>
          </a:xfrm>
          <a:prstGeom prst="rect">
            <a:avLst/>
          </a:prstGeom>
        </p:spPr>
      </p:pic>
      <p:pic>
        <p:nvPicPr>
          <p:cNvPr id="20" name="תמונה 19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4D0B0DE9-83D7-4B1C-9218-94CCDBD07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220" y="2166152"/>
            <a:ext cx="2385371" cy="4444655"/>
          </a:xfrm>
          <a:prstGeom prst="rect">
            <a:avLst/>
          </a:prstGeom>
        </p:spPr>
      </p:pic>
      <p:pic>
        <p:nvPicPr>
          <p:cNvPr id="28" name="record1">
            <a:hlinkClick r:id="" action="ppaction://media"/>
            <a:extLst>
              <a:ext uri="{FF2B5EF4-FFF2-40B4-BE49-F238E27FC236}">
                <a16:creationId xmlns:a16="http://schemas.microsoft.com/office/drawing/2014/main" id="{29E043DC-C352-43E7-8860-79FDA89F6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7108" y="2166152"/>
            <a:ext cx="2385371" cy="44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">
            <a:extLst>
              <a:ext uri="{FF2B5EF4-FFF2-40B4-BE49-F238E27FC236}">
                <a16:creationId xmlns:a16="http://schemas.microsoft.com/office/drawing/2014/main" id="{59C08356-7489-45D0-8CD0-9932B66ED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6050" y="262560"/>
            <a:ext cx="5642940" cy="967407"/>
          </a:xfrm>
        </p:spPr>
        <p:txBody>
          <a:bodyPr>
            <a:normAutofit/>
          </a:bodyPr>
          <a:lstStyle/>
          <a:p>
            <a:r>
              <a:rPr lang="he-IL" sz="4000" dirty="0">
                <a:solidFill>
                  <a:schemeClr val="tx1"/>
                </a:solidFill>
              </a:rPr>
              <a:t>הוספת עובד חדש לחברה:</a:t>
            </a:r>
            <a:endParaRPr lang="en-IL" sz="4000" dirty="0">
              <a:solidFill>
                <a:schemeClr val="tx1"/>
              </a:solidFill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FBA0319-31C5-41DB-92A1-16979D3B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94" y="1861513"/>
            <a:ext cx="2566989" cy="4733925"/>
          </a:xfrm>
          <a:prstGeom prst="rect">
            <a:avLst/>
          </a:prstGeom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C7BA1C29-60B1-453F-866B-77F23EC3C7BF}"/>
              </a:ext>
            </a:extLst>
          </p:cNvPr>
          <p:cNvSpPr txBox="1">
            <a:spLocks/>
          </p:cNvSpPr>
          <p:nvPr/>
        </p:nvSpPr>
        <p:spPr>
          <a:xfrm>
            <a:off x="938831" y="1231209"/>
            <a:ext cx="2728914" cy="467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1800" dirty="0">
                <a:solidFill>
                  <a:schemeClr val="tx1"/>
                </a:solidFill>
              </a:rPr>
              <a:t>הזמנת העובד לפי אימייל:</a:t>
            </a:r>
            <a:endParaRPr lang="en-IL" sz="1800" dirty="0">
              <a:solidFill>
                <a:schemeClr val="tx1"/>
              </a:solidFill>
            </a:endParaRPr>
          </a:p>
        </p:txBody>
      </p:sp>
      <p:pic>
        <p:nvPicPr>
          <p:cNvPr id="14" name="תמונה 13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2043D76B-9806-4A6C-82A2-89128772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94" y="1861513"/>
            <a:ext cx="2586660" cy="4733925"/>
          </a:xfrm>
          <a:prstGeom prst="rect">
            <a:avLst/>
          </a:prstGeom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76779E94-35AF-4917-AA70-2F8C1414C3B1}"/>
              </a:ext>
            </a:extLst>
          </p:cNvPr>
          <p:cNvSpPr txBox="1">
            <a:spLocks/>
          </p:cNvSpPr>
          <p:nvPr/>
        </p:nvSpPr>
        <p:spPr>
          <a:xfrm>
            <a:off x="4278794" y="1203461"/>
            <a:ext cx="2457452" cy="4679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1800" dirty="0">
                <a:solidFill>
                  <a:schemeClr val="tx1"/>
                </a:solidFill>
              </a:rPr>
              <a:t>ההזמנה המופיעה אצל העובד:</a:t>
            </a:r>
            <a:endParaRPr lang="en-IL" sz="1800" dirty="0">
              <a:solidFill>
                <a:schemeClr val="tx1"/>
              </a:solidFill>
            </a:endParaRPr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F21C5BCB-63FB-483D-B35B-E1599FCFBCFF}"/>
              </a:ext>
            </a:extLst>
          </p:cNvPr>
          <p:cNvSpPr txBox="1">
            <a:spLocks/>
          </p:cNvSpPr>
          <p:nvPr/>
        </p:nvSpPr>
        <p:spPr>
          <a:xfrm>
            <a:off x="7443787" y="1205118"/>
            <a:ext cx="2457452" cy="4679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1800" dirty="0">
                <a:solidFill>
                  <a:schemeClr val="tx1"/>
                </a:solidFill>
              </a:rPr>
              <a:t>אישור ההזמנה ע"י העובד:</a:t>
            </a:r>
            <a:endParaRPr lang="en-IL" sz="1800" dirty="0">
              <a:solidFill>
                <a:schemeClr val="tx1"/>
              </a:solidFill>
            </a:endParaRPr>
          </a:p>
        </p:txBody>
      </p:sp>
      <p:pic>
        <p:nvPicPr>
          <p:cNvPr id="17" name="תמונה 16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A8EB4B0F-82FB-4C1F-B9E4-334842810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65" y="1861514"/>
            <a:ext cx="258666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9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C667B-A136-4C99-B68C-9AF7DD754EC7}"/>
              </a:ext>
            </a:extLst>
          </p:cNvPr>
          <p:cNvSpPr txBox="1">
            <a:spLocks/>
          </p:cNvSpPr>
          <p:nvPr/>
        </p:nvSpPr>
        <p:spPr>
          <a:xfrm>
            <a:off x="2686049" y="262560"/>
            <a:ext cx="6105525" cy="967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4000" dirty="0">
                <a:solidFill>
                  <a:schemeClr val="tx1"/>
                </a:solidFill>
              </a:rPr>
              <a:t>הוספת עובד חדש לחברה (המשך)</a:t>
            </a:r>
            <a:endParaRPr lang="en-IL" sz="4000" dirty="0">
              <a:solidFill>
                <a:schemeClr val="tx1"/>
              </a:solidFill>
            </a:endParaRP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4AF85AE1-3228-40A4-A158-F00E1BC18F3B}"/>
              </a:ext>
            </a:extLst>
          </p:cNvPr>
          <p:cNvSpPr txBox="1">
            <a:spLocks/>
          </p:cNvSpPr>
          <p:nvPr/>
        </p:nvSpPr>
        <p:spPr>
          <a:xfrm>
            <a:off x="938830" y="1133475"/>
            <a:ext cx="3718895" cy="5657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1800" dirty="0" err="1">
                <a:solidFill>
                  <a:schemeClr val="tx1"/>
                </a:solidFill>
              </a:rPr>
              <a:t>נוטיפיקציה</a:t>
            </a:r>
            <a:r>
              <a:rPr lang="he-IL" sz="1800" dirty="0">
                <a:solidFill>
                  <a:schemeClr val="tx1"/>
                </a:solidFill>
              </a:rPr>
              <a:t> אצל מכשיר המנהל על אישור:</a:t>
            </a:r>
            <a:endParaRPr lang="en-IL" sz="1800" dirty="0">
              <a:solidFill>
                <a:schemeClr val="tx1"/>
              </a:solidFill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3F5CB77-6D5A-49E7-9981-FEE3FA1B3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938957"/>
            <a:ext cx="2557463" cy="4699969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0A28F52-E006-4193-A491-04B217073F4B}"/>
              </a:ext>
            </a:extLst>
          </p:cNvPr>
          <p:cNvSpPr txBox="1">
            <a:spLocks/>
          </p:cNvSpPr>
          <p:nvPr/>
        </p:nvSpPr>
        <p:spPr>
          <a:xfrm>
            <a:off x="5674829" y="1133474"/>
            <a:ext cx="4212121" cy="5657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1800" dirty="0">
                <a:solidFill>
                  <a:schemeClr val="tx1"/>
                </a:solidFill>
              </a:rPr>
              <a:t>התשובות על אישור/דחייה מתווספות לדף הגיוס:</a:t>
            </a:r>
            <a:endParaRPr lang="en-IL" sz="1800" dirty="0">
              <a:solidFill>
                <a:schemeClr val="tx1"/>
              </a:solidFill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9227974-5081-4495-9437-A0586BA97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6" y="1977056"/>
            <a:ext cx="2557462" cy="46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516EA3-9B68-4F56-AA4F-CCAC30FCEABF}"/>
              </a:ext>
            </a:extLst>
          </p:cNvPr>
          <p:cNvSpPr txBox="1">
            <a:spLocks/>
          </p:cNvSpPr>
          <p:nvPr/>
        </p:nvSpPr>
        <p:spPr>
          <a:xfrm>
            <a:off x="2686049" y="262560"/>
            <a:ext cx="6105525" cy="967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4000" dirty="0">
                <a:solidFill>
                  <a:schemeClr val="tx1"/>
                </a:solidFill>
              </a:rPr>
              <a:t>יצירת משמרת:</a:t>
            </a:r>
            <a:endParaRPr lang="en-IL" sz="4000" dirty="0">
              <a:solidFill>
                <a:schemeClr val="tx1"/>
              </a:solidFill>
            </a:endParaRPr>
          </a:p>
        </p:txBody>
      </p:sp>
      <p:pic>
        <p:nvPicPr>
          <p:cNvPr id="3" name="תמונה 2" descr="תמונה שמכילה צג, שעון, מסך, מד&#10;&#10;התיאור נוצר באופן אוטומטי">
            <a:extLst>
              <a:ext uri="{FF2B5EF4-FFF2-40B4-BE49-F238E27FC236}">
                <a16:creationId xmlns:a16="http://schemas.microsoft.com/office/drawing/2014/main" id="{674520A4-91AC-4FD0-BEB5-C19D332E4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6" y="1562098"/>
            <a:ext cx="2730715" cy="4829175"/>
          </a:xfrm>
          <a:prstGeom prst="rect">
            <a:avLst/>
          </a:prstGeom>
        </p:spPr>
      </p:pic>
      <p:pic>
        <p:nvPicPr>
          <p:cNvPr id="4" name="תמונה 3" descr="תמונה שמכילה שעון, מד&#10;&#10;התיאור נוצר באופן אוטומטי">
            <a:extLst>
              <a:ext uri="{FF2B5EF4-FFF2-40B4-BE49-F238E27FC236}">
                <a16:creationId xmlns:a16="http://schemas.microsoft.com/office/drawing/2014/main" id="{C879F727-ADAC-458C-B382-345882AAC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19" y="1562099"/>
            <a:ext cx="2725170" cy="4829175"/>
          </a:xfrm>
          <a:prstGeom prst="rect">
            <a:avLst/>
          </a:prstGeom>
        </p:spPr>
      </p:pic>
      <p:pic>
        <p:nvPicPr>
          <p:cNvPr id="5" name="תמונה 4" descr="תמונה שמכילה צילום מסך, מחשב, שעון&#10;&#10;התיאור נוצר באופן אוטומטי">
            <a:extLst>
              <a:ext uri="{FF2B5EF4-FFF2-40B4-BE49-F238E27FC236}">
                <a16:creationId xmlns:a16="http://schemas.microsoft.com/office/drawing/2014/main" id="{C1BDE793-30D3-49EA-BAB0-123E2CE2C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061" y="1562100"/>
            <a:ext cx="273071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12F48E-51DA-43D6-86A9-39C51128402D}"/>
              </a:ext>
            </a:extLst>
          </p:cNvPr>
          <p:cNvSpPr txBox="1">
            <a:spLocks/>
          </p:cNvSpPr>
          <p:nvPr/>
        </p:nvSpPr>
        <p:spPr>
          <a:xfrm>
            <a:off x="2686049" y="262560"/>
            <a:ext cx="6105525" cy="967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4000" dirty="0">
                <a:solidFill>
                  <a:schemeClr val="tx1"/>
                </a:solidFill>
              </a:rPr>
              <a:t>רישום למשמרת:</a:t>
            </a:r>
            <a:endParaRPr lang="en-IL" sz="4000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C30821B-51A6-487B-8E5E-881249F5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5" y="1142979"/>
            <a:ext cx="10822217" cy="51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5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0A0F19-415E-429C-A23B-0EC316DD5244}"/>
              </a:ext>
            </a:extLst>
          </p:cNvPr>
          <p:cNvSpPr txBox="1">
            <a:spLocks/>
          </p:cNvSpPr>
          <p:nvPr/>
        </p:nvSpPr>
        <p:spPr>
          <a:xfrm>
            <a:off x="3790951" y="171450"/>
            <a:ext cx="2596976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4000">
                <a:solidFill>
                  <a:schemeClr val="tx1"/>
                </a:solidFill>
              </a:rPr>
              <a:t>מי במשמרת</a:t>
            </a:r>
            <a:endParaRPr lang="en-IL" sz="4000" dirty="0">
              <a:solidFill>
                <a:schemeClr val="tx1"/>
              </a:solidFill>
            </a:endParaRPr>
          </a:p>
        </p:txBody>
      </p:sp>
      <p:pic>
        <p:nvPicPr>
          <p:cNvPr id="3" name="תמונה 2" descr="תמונה שמכילה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A0DF205B-8597-443E-94F2-20486DCF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495424"/>
            <a:ext cx="2914650" cy="5019675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05DB78ED-9F23-4E03-8507-BACA2FB42278}"/>
              </a:ext>
            </a:extLst>
          </p:cNvPr>
          <p:cNvSpPr txBox="1">
            <a:spLocks/>
          </p:cNvSpPr>
          <p:nvPr/>
        </p:nvSpPr>
        <p:spPr>
          <a:xfrm>
            <a:off x="5438775" y="1571625"/>
            <a:ext cx="4600575" cy="1857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he-IL" sz="2000" dirty="0">
                <a:solidFill>
                  <a:schemeClr val="tx1"/>
                </a:solidFill>
              </a:rPr>
              <a:t>- מנהל יכול לראות בכל זמן נתון.</a:t>
            </a:r>
          </a:p>
          <a:p>
            <a:pPr algn="r"/>
            <a:endParaRPr lang="he-IL" sz="2000" dirty="0">
              <a:solidFill>
                <a:schemeClr val="tx1"/>
              </a:solidFill>
            </a:endParaRPr>
          </a:p>
          <a:p>
            <a:pPr algn="r"/>
            <a:r>
              <a:rPr lang="he-IL" sz="2000" dirty="0">
                <a:solidFill>
                  <a:schemeClr val="tx1"/>
                </a:solidFill>
              </a:rPr>
              <a:t>- עובד יוכל לראות רק בתנאי שהוא רשום למשמרת.</a:t>
            </a:r>
            <a:endParaRPr lang="en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36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F144A9-068D-4D2C-8EF4-F46F1755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75" y="1278099"/>
            <a:ext cx="8240332" cy="2830075"/>
          </a:xfrm>
        </p:spPr>
        <p:txBody>
          <a:bodyPr/>
          <a:lstStyle/>
          <a:p>
            <a:pPr algn="ctr"/>
            <a:r>
              <a:rPr lang="he-IL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he-IL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br>
              <a:rPr lang="he-IL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Diagrams:</a:t>
            </a:r>
            <a:endParaRPr lang="en-IL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13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97A97A-760C-4006-B241-1E0337368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78062"/>
            <a:ext cx="9440034" cy="7483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  <a:endParaRPr lang="en-I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6AB820B-2E11-464A-84F2-DAC8E648A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80" y="2112885"/>
            <a:ext cx="4877527" cy="4620349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837754B1-F59D-4967-8F43-C20120172E5B}"/>
              </a:ext>
            </a:extLst>
          </p:cNvPr>
          <p:cNvSpPr txBox="1">
            <a:spLocks/>
          </p:cNvSpPr>
          <p:nvPr/>
        </p:nvSpPr>
        <p:spPr>
          <a:xfrm>
            <a:off x="2807672" y="1234130"/>
            <a:ext cx="6566075" cy="4756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מתארת את תהליך סידור המשמרות ואת הטיימר:</a:t>
            </a:r>
            <a:endParaRPr lang="en-IL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CFD6D4-F7FE-49DE-976F-EEE758EE0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768" y="159991"/>
            <a:ext cx="6852059" cy="16838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Use-case diagram</a:t>
            </a:r>
            <a:b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C44E2D9F-7C5F-4144-9A74-A17035EF5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75" y="2201406"/>
            <a:ext cx="6759852" cy="34181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7789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B81E350C-7EBA-486E-8B32-6ECA67688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918" y="206483"/>
            <a:ext cx="6578407" cy="1621051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b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C3410F8C-6BC8-4A74-9C9F-BFA4A422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65" y="2564727"/>
            <a:ext cx="6207312" cy="3507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63F70DEB-2DFB-4FAE-9358-4C05E9706DC0}"/>
              </a:ext>
            </a:extLst>
          </p:cNvPr>
          <p:cNvSpPr txBox="1">
            <a:spLocks/>
          </p:cNvSpPr>
          <p:nvPr/>
        </p:nvSpPr>
        <p:spPr>
          <a:xfrm>
            <a:off x="3168509" y="1482705"/>
            <a:ext cx="4874660" cy="4756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מתארת את ההרשמה לאפליקציה:</a:t>
            </a:r>
            <a:endParaRPr lang="en-IL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1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1976F6D0-24B0-415D-BB56-B9B0E959A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00" y="2257491"/>
            <a:ext cx="10224959" cy="3167975"/>
          </a:xfrm>
        </p:spPr>
        <p:txBody>
          <a:bodyPr>
            <a:normAutofit/>
          </a:bodyPr>
          <a:lstStyle/>
          <a:p>
            <a:pPr algn="r" rtl="1"/>
            <a:r>
              <a:rPr lang="he-IL" sz="2000" dirty="0">
                <a:solidFill>
                  <a:schemeClr val="tx1"/>
                </a:solidFill>
              </a:rPr>
              <a:t>- האפליקציה משרתת בעלי עסק שמעוניינים לנהל משמרות בבית העסק שלהם, בעולם הדיגיטלי של ימינו, ובכך חוסכת להם המון זמן ומאמץ.</a:t>
            </a:r>
            <a:br>
              <a:rPr lang="he-IL" sz="2000" dirty="0">
                <a:solidFill>
                  <a:schemeClr val="tx1"/>
                </a:solidFill>
              </a:rPr>
            </a:br>
            <a:br>
              <a:rPr lang="he-IL" sz="2000" dirty="0">
                <a:solidFill>
                  <a:schemeClr val="tx1"/>
                </a:solidFill>
              </a:rPr>
            </a:br>
            <a:r>
              <a:rPr lang="he-IL" sz="2000" dirty="0">
                <a:solidFill>
                  <a:schemeClr val="tx1"/>
                </a:solidFill>
              </a:rPr>
              <a:t>- עובד שנרשם ומצטרף לעסק קיים, יכול לנהל בקלות את </a:t>
            </a:r>
            <a:r>
              <a:rPr lang="he-IL" sz="2000" dirty="0" err="1">
                <a:solidFill>
                  <a:schemeClr val="tx1"/>
                </a:solidFill>
              </a:rPr>
              <a:t>הלו"ז</a:t>
            </a:r>
            <a:r>
              <a:rPr lang="he-IL" sz="2000" dirty="0">
                <a:solidFill>
                  <a:schemeClr val="tx1"/>
                </a:solidFill>
              </a:rPr>
              <a:t> השבועי שלו ע"י בחירת המשמרות הנוחות לו לעבודה, מהבית בכל זמן נתון.</a:t>
            </a:r>
            <a:br>
              <a:rPr lang="he-IL" sz="2000" dirty="0">
                <a:solidFill>
                  <a:schemeClr val="tx1"/>
                </a:solidFill>
              </a:rPr>
            </a:br>
            <a:br>
              <a:rPr lang="he-IL" sz="2000" dirty="0">
                <a:solidFill>
                  <a:schemeClr val="tx1"/>
                </a:solidFill>
              </a:rPr>
            </a:br>
            <a:r>
              <a:rPr lang="he-IL" sz="2000" dirty="0">
                <a:solidFill>
                  <a:schemeClr val="tx1"/>
                </a:solidFill>
              </a:rPr>
              <a:t>- בנוסף, האפליקציה מהווה פלטפורמה נוחה למשתמש בשמירת המידע של שעות העבודה האישיות שלו.</a:t>
            </a:r>
            <a:br>
              <a:rPr lang="he-IL" sz="2000" dirty="0">
                <a:solidFill>
                  <a:schemeClr val="tx1"/>
                </a:solidFill>
              </a:rPr>
            </a:br>
            <a:r>
              <a:rPr lang="he-IL" sz="2000" dirty="0">
                <a:solidFill>
                  <a:schemeClr val="tx1"/>
                </a:solidFill>
              </a:rPr>
              <a:t> </a:t>
            </a:r>
            <a:br>
              <a:rPr lang="he-IL" sz="2000" dirty="0">
                <a:solidFill>
                  <a:schemeClr val="tx1"/>
                </a:solidFill>
              </a:rPr>
            </a:br>
            <a:br>
              <a:rPr lang="he-IL" sz="2000" dirty="0">
                <a:solidFill>
                  <a:schemeClr val="tx1"/>
                </a:solidFill>
              </a:rPr>
            </a:b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896F4C4-427C-48F3-9FC2-BC3EE2F5830E}"/>
              </a:ext>
            </a:extLst>
          </p:cNvPr>
          <p:cNvSpPr/>
          <p:nvPr/>
        </p:nvSpPr>
        <p:spPr>
          <a:xfrm>
            <a:off x="3101009" y="748954"/>
            <a:ext cx="52329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למי זה מתאים?</a:t>
            </a:r>
          </a:p>
        </p:txBody>
      </p:sp>
    </p:spTree>
    <p:extLst>
      <p:ext uri="{BB962C8B-B14F-4D97-AF65-F5344CB8AC3E}">
        <p14:creationId xmlns:p14="http://schemas.microsoft.com/office/powerpoint/2010/main" val="16959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0B3D00-BA4E-49E5-B341-A4BB20617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107" y="619125"/>
            <a:ext cx="8458200" cy="161925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Entity Relationship Diagram</a:t>
            </a:r>
            <a:br>
              <a:rPr lang="en-US" sz="4800" dirty="0">
                <a:solidFill>
                  <a:schemeClr val="tx1"/>
                </a:solidFill>
                <a:effectLst/>
              </a:rPr>
            </a:br>
            <a:endParaRPr lang="en-IL" sz="4800" dirty="0">
              <a:solidFill>
                <a:schemeClr val="tx1"/>
              </a:solidFill>
            </a:endParaRPr>
          </a:p>
        </p:txBody>
      </p:sp>
      <p:pic>
        <p:nvPicPr>
          <p:cNvPr id="3" name="תמונה 2" descr="תמונה שמכילה שלט&#10;&#10;התיאור נוצר באופן אוטומטי">
            <a:extLst>
              <a:ext uri="{FF2B5EF4-FFF2-40B4-BE49-F238E27FC236}">
                <a16:creationId xmlns:a16="http://schemas.microsoft.com/office/drawing/2014/main" id="{B9E3C295-306E-4DB1-A93C-7ED38220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43" y="2568647"/>
            <a:ext cx="7657729" cy="35272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5199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BE6B22-C0F1-48C2-8858-1CB899121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114" y="2183907"/>
            <a:ext cx="3867320" cy="1704512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  <a:endParaRPr lang="en-IL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 descr="תמונה שמכילה צילום מסך, מחשב, תצוגה, שלט&#10;&#10;התיאור נוצר באופן אוטומטי">
            <a:extLst>
              <a:ext uri="{FF2B5EF4-FFF2-40B4-BE49-F238E27FC236}">
                <a16:creationId xmlns:a16="http://schemas.microsoft.com/office/drawing/2014/main" id="{B6B58EE8-3252-4067-AE1C-4D8995F6E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11" y="165652"/>
            <a:ext cx="5774901" cy="65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DEF9D6-75EC-4E85-BBE2-A24838AA3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274" y="1038686"/>
            <a:ext cx="3772936" cy="1580225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Object </a:t>
            </a:r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IL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BDB73E3C-D123-443D-914A-91DC3D68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5" y="928466"/>
            <a:ext cx="647700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0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56F827-4AD9-4B19-9229-21420A0D1A05}"/>
              </a:ext>
            </a:extLst>
          </p:cNvPr>
          <p:cNvSpPr txBox="1">
            <a:spLocks/>
          </p:cNvSpPr>
          <p:nvPr/>
        </p:nvSpPr>
        <p:spPr>
          <a:xfrm>
            <a:off x="1480385" y="2449951"/>
            <a:ext cx="8240332" cy="154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5200" dirty="0">
                <a:solidFill>
                  <a:schemeClr val="tx1"/>
                </a:solidFill>
                <a:latin typeface="Times New Roman" panose="02020603050405020304" pitchFamily="18" charset="0"/>
              </a:rPr>
              <a:t>בסיס הנתונים </a:t>
            </a:r>
            <a:r>
              <a:rPr lang="he-IL" sz="52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בפיירבייס</a:t>
            </a:r>
            <a:r>
              <a:rPr lang="he-IL" sz="5200" dirty="0">
                <a:solidFill>
                  <a:schemeClr val="tx1"/>
                </a:solidFill>
                <a:latin typeface="Times New Roman" panose="02020603050405020304" pitchFamily="18" charset="0"/>
              </a:rPr>
              <a:t>:</a:t>
            </a:r>
            <a:endParaRPr lang="en-IL" sz="5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7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5B51AA8-4692-4950-BCD9-6072FAF87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1347787"/>
            <a:ext cx="2752725" cy="2924175"/>
          </a:xfrm>
          <a:prstGeom prst="rect">
            <a:avLst/>
          </a:prstGeom>
        </p:spPr>
      </p:pic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29D5171F-1697-42C6-BF54-A1B6F243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1347787"/>
            <a:ext cx="38671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0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B5D09CD-D3B7-462B-A23D-9A804E7BD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" y="647700"/>
            <a:ext cx="3514725" cy="5734050"/>
          </a:xfrm>
          <a:prstGeom prst="rect">
            <a:avLst/>
          </a:prstGeom>
        </p:spPr>
      </p:pic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7A24E70-9D6E-4444-982D-E4561216C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37" y="719137"/>
            <a:ext cx="41052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9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משנה 2">
            <a:extLst>
              <a:ext uri="{FF2B5EF4-FFF2-40B4-BE49-F238E27FC236}">
                <a16:creationId xmlns:a16="http://schemas.microsoft.com/office/drawing/2014/main" id="{6E2FA76C-EB20-4107-8018-59E7D57AD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150820"/>
            <a:ext cx="9440034" cy="1049867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  <a:cs typeface="+mj-cs"/>
              </a:rPr>
              <a:t>יש לציין שעמדנו בציפיות של עצמנו ביצירה של מירב הדרישות: </a:t>
            </a:r>
            <a:r>
              <a:rPr lang="he-IL" dirty="0">
                <a:solidFill>
                  <a:schemeClr val="tx1"/>
                </a:solidFill>
                <a:effectLst/>
                <a:cs typeface="+mj-cs"/>
              </a:rPr>
              <a:t>החתמת נוכחות בעבודה , רישום עובד חדש לחברה , יצירת תשתית לסידור עבודה של עובדים בחברה, כפתור "הפסקה", תאימות המוצר לחברות שונות.</a:t>
            </a:r>
            <a:endParaRPr lang="en-IL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3" name="טבלה 4">
            <a:extLst>
              <a:ext uri="{FF2B5EF4-FFF2-40B4-BE49-F238E27FC236}">
                <a16:creationId xmlns:a16="http://schemas.microsoft.com/office/drawing/2014/main" id="{1F7D9D82-CF0B-4FBB-A5D2-0AB1EB730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78642"/>
              </p:ext>
            </p:extLst>
          </p:nvPr>
        </p:nvGraphicFramePr>
        <p:xfrm>
          <a:off x="1570159" y="1371111"/>
          <a:ext cx="9251148" cy="370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5574">
                  <a:extLst>
                    <a:ext uri="{9D8B030D-6E8A-4147-A177-3AD203B41FA5}">
                      <a16:colId xmlns:a16="http://schemas.microsoft.com/office/drawing/2014/main" val="2044800408"/>
                    </a:ext>
                  </a:extLst>
                </a:gridCol>
                <a:gridCol w="4625574">
                  <a:extLst>
                    <a:ext uri="{9D8B030D-6E8A-4147-A177-3AD203B41FA5}">
                      <a16:colId xmlns:a16="http://schemas.microsoft.com/office/drawing/2014/main" val="1876560736"/>
                    </a:ext>
                  </a:extLst>
                </a:gridCol>
              </a:tblGrid>
              <a:tr h="497164"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ביצוע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דרישות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04916"/>
                  </a:ext>
                </a:extLst>
              </a:tr>
              <a:tr h="497164">
                <a:tc rowSpan="3">
                  <a:txBody>
                    <a:bodyPr/>
                    <a:lstStyle/>
                    <a:p>
                      <a:pPr algn="r" rtl="1"/>
                      <a:r>
                        <a:rPr lang="he-IL" b="0">
                          <a:cs typeface="+mj-cs"/>
                        </a:rPr>
                        <a:t>שינינו קצת את המודל, כך שמנהל יוכל ליצור את המשמרות כרצונו, ועובדים יוכלו להירשם אליהם.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הגשת בקשה למשמרות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55483"/>
                  </a:ext>
                </a:extLst>
              </a:tr>
              <a:tr h="248582">
                <a:tc vMerge="1">
                  <a:txBody>
                    <a:bodyPr/>
                    <a:lstStyle/>
                    <a:p>
                      <a:pPr algn="r" rtl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סידור משמרות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4094"/>
                  </a:ext>
                </a:extLst>
              </a:tr>
              <a:tr h="248582">
                <a:tc v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איתור קונפליקטים ע"י התוכנה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08629"/>
                  </a:ext>
                </a:extLst>
              </a:tr>
              <a:tr h="497164"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עדיין לא בוצע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מחיקת עובד מרשימת העובדים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82538"/>
                  </a:ext>
                </a:extLst>
              </a:tr>
              <a:tr h="738638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b="0" dirty="0">
                          <a:cs typeface="+mj-cs"/>
                        </a:rPr>
                        <a:t>עדיין לא בוצע</a:t>
                      </a:r>
                      <a:endParaRPr lang="en-IL" b="0" dirty="0">
                        <a:cs typeface="+mj-cs"/>
                      </a:endParaRPr>
                    </a:p>
                    <a:p>
                      <a:pPr algn="r" rtl="1"/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סיווג עובדים עפ"י תפקיד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77712"/>
                  </a:ext>
                </a:extLst>
              </a:tr>
              <a:tr h="738638">
                <a:tc>
                  <a:txBody>
                    <a:bodyPr/>
                    <a:lstStyle/>
                    <a:p>
                      <a:pPr algn="r" rtl="1"/>
                      <a:r>
                        <a:rPr lang="he-IL" b="0" dirty="0">
                          <a:cs typeface="+mj-cs"/>
                        </a:rPr>
                        <a:t>בוצע , ובנוסף אפשרנו למנהל לצפות בעובדים שלו בצורה חופשית.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j-cs"/>
                        </a:rPr>
                        <a:t>נוכחות עכשווית-מי כרגע נוכח במשמרת, עובד יוכל לראות מי מחובר רק אם הוא במשמרת</a:t>
                      </a:r>
                      <a:endParaRPr lang="en-IL" b="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947882"/>
                  </a:ext>
                </a:extLst>
              </a:tr>
            </a:tbl>
          </a:graphicData>
        </a:graphic>
      </p:graphicFrame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2402A0A-5B70-456D-8A8A-4ED22D201D60}"/>
              </a:ext>
            </a:extLst>
          </p:cNvPr>
          <p:cNvSpPr txBox="1"/>
          <p:nvPr/>
        </p:nvSpPr>
        <p:spPr>
          <a:xfrm>
            <a:off x="6195733" y="524012"/>
            <a:ext cx="184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b="1" dirty="0"/>
              <a:t>פערים:</a:t>
            </a:r>
            <a:endParaRPr lang="en-IL" sz="3200" b="1" dirty="0"/>
          </a:p>
        </p:txBody>
      </p:sp>
    </p:spTree>
    <p:extLst>
      <p:ext uri="{BB962C8B-B14F-4D97-AF65-F5344CB8AC3E}">
        <p14:creationId xmlns:p14="http://schemas.microsoft.com/office/powerpoint/2010/main" val="2193289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670EC5-1129-4C37-AD87-5B1E0729C510}"/>
              </a:ext>
            </a:extLst>
          </p:cNvPr>
          <p:cNvSpPr txBox="1">
            <a:spLocks/>
          </p:cNvSpPr>
          <p:nvPr/>
        </p:nvSpPr>
        <p:spPr>
          <a:xfrm>
            <a:off x="2956264" y="591844"/>
            <a:ext cx="5296806" cy="917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>
                <a:solidFill>
                  <a:schemeClr val="tx1"/>
                </a:solidFill>
              </a:rPr>
              <a:t>מה בהמשך?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D2C56A8-B5BF-438A-A115-4F379D72D377}"/>
              </a:ext>
            </a:extLst>
          </p:cNvPr>
          <p:cNvSpPr txBox="1">
            <a:spLocks/>
          </p:cNvSpPr>
          <p:nvPr/>
        </p:nvSpPr>
        <p:spPr>
          <a:xfrm>
            <a:off x="767590" y="2059619"/>
            <a:ext cx="9281931" cy="3870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he-IL" sz="1800" dirty="0">
                <a:solidFill>
                  <a:schemeClr val="tx1"/>
                </a:solidFill>
              </a:rPr>
              <a:t>- שדרוג עיצוב האפליקציה: מתן חוויה נוחה ונעימה יותר למשתמש.</a:t>
            </a:r>
          </a:p>
          <a:p>
            <a:pPr algn="r"/>
            <a:endParaRPr lang="he-IL" sz="1800" dirty="0">
              <a:solidFill>
                <a:schemeClr val="tx1"/>
              </a:solidFill>
            </a:endParaRPr>
          </a:p>
          <a:p>
            <a:pPr marL="285750" indent="-285750" algn="r">
              <a:buFontTx/>
              <a:buChar char="-"/>
            </a:pPr>
            <a:r>
              <a:rPr lang="he-IL" sz="1800" dirty="0">
                <a:solidFill>
                  <a:schemeClr val="tx1"/>
                </a:solidFill>
              </a:rPr>
              <a:t>- הוספת אופציית "הגדרות" לתפריט הראשי, על מנת לאפשר למשתמש לערוך את פרטיו האישיים, הגדרת </a:t>
            </a:r>
            <a:r>
              <a:rPr lang="he-IL" sz="1800" dirty="0" err="1">
                <a:solidFill>
                  <a:schemeClr val="tx1"/>
                </a:solidFill>
              </a:rPr>
              <a:t>נוטיפיקציות</a:t>
            </a:r>
            <a:r>
              <a:rPr lang="he-IL" sz="1800" dirty="0">
                <a:solidFill>
                  <a:schemeClr val="tx1"/>
                </a:solidFill>
              </a:rPr>
              <a:t> ועוד...</a:t>
            </a:r>
          </a:p>
          <a:p>
            <a:pPr marL="285750" indent="-285750" algn="r"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 algn="r"/>
            <a:r>
              <a:rPr lang="he-IL" sz="1800" dirty="0">
                <a:solidFill>
                  <a:schemeClr val="tx1"/>
                </a:solidFill>
              </a:rPr>
              <a:t>- מחיקת עובד מבית עסק (במקרה של עזיבה/פיטורין).</a:t>
            </a:r>
          </a:p>
          <a:p>
            <a:pPr algn="r"/>
            <a:endParaRPr lang="he-IL" sz="1800" dirty="0">
              <a:solidFill>
                <a:schemeClr val="tx1"/>
              </a:solidFill>
            </a:endParaRPr>
          </a:p>
          <a:p>
            <a:pPr algn="r"/>
            <a:r>
              <a:rPr lang="he-IL" sz="1800" dirty="0">
                <a:solidFill>
                  <a:schemeClr val="tx1"/>
                </a:solidFill>
              </a:rPr>
              <a:t>- הצגת שעות העבודה החודשיות/תקופתיות שעובד עבד (בין אם ע"י שימוש בטיימר האישי/המשמרות אליהן היה רשום).</a:t>
            </a:r>
          </a:p>
          <a:p>
            <a:pPr algn="r"/>
            <a:endParaRPr lang="he-IL" sz="1800" dirty="0">
              <a:solidFill>
                <a:schemeClr val="tx1"/>
              </a:solidFill>
            </a:endParaRPr>
          </a:p>
          <a:p>
            <a:pPr algn="r"/>
            <a:r>
              <a:rPr lang="he-IL" sz="1800" dirty="0">
                <a:solidFill>
                  <a:schemeClr val="tx1"/>
                </a:solidFill>
              </a:rPr>
              <a:t>- הפיכת עובד רגיל למנהל. 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endParaRPr lang="he-I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6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6DF4EF-F781-4D9D-BF6E-24CD9FD0E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25140"/>
            <a:ext cx="7766936" cy="164630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solidFill>
                  <a:schemeClr val="tx1"/>
                </a:solidFill>
              </a:rPr>
              <a:t>Github</a:t>
            </a:r>
            <a:r>
              <a:rPr lang="en-US" sz="3200" b="1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https://github.com/elishadar/Worki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IL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5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56500EE-30C9-4098-B43A-A2C88ED4D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799" y="381793"/>
            <a:ext cx="4993023" cy="933903"/>
          </a:xfrm>
        </p:spPr>
        <p:txBody>
          <a:bodyPr/>
          <a:lstStyle/>
          <a:p>
            <a:r>
              <a:rPr lang="he-IL" sz="4800" dirty="0">
                <a:solidFill>
                  <a:schemeClr val="tx1"/>
                </a:solidFill>
              </a:rPr>
              <a:t>תכולת הפרויקט:</a:t>
            </a:r>
            <a:endParaRPr lang="en-IL" sz="4800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55C3110-324F-4DA1-8EED-6F206BFF5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183" y="1709531"/>
            <a:ext cx="9713040" cy="4876425"/>
          </a:xfrm>
        </p:spPr>
        <p:txBody>
          <a:bodyPr>
            <a:normAutofit/>
          </a:bodyPr>
          <a:lstStyle/>
          <a:p>
            <a:pPr algn="r" rtl="1"/>
            <a:r>
              <a:rPr lang="he-IL" b="1" u="sng" dirty="0">
                <a:solidFill>
                  <a:schemeClr val="tx1"/>
                </a:solidFill>
              </a:rPr>
              <a:t>תהליכים משמעותיים העובדים מקצה לקצה:</a:t>
            </a:r>
            <a:endParaRPr lang="he-IL" dirty="0">
              <a:solidFill>
                <a:schemeClr val="tx1"/>
              </a:solidFill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הזמנת עובד חדש לחברה קיימת ע"י מנהל ואישורה ע"י העובד.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יצירת משמרות עבודה ע"י מנהל ורישום אליהן ע"י עובד.</a:t>
            </a:r>
          </a:p>
          <a:p>
            <a:pPr algn="r" rtl="1"/>
            <a:r>
              <a:rPr lang="he-IL" b="1" u="sng" dirty="0">
                <a:solidFill>
                  <a:schemeClr val="tx1"/>
                </a:solidFill>
              </a:rPr>
              <a:t>שני סוגים שונים של משתמשים במערכת: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</a:t>
            </a:r>
            <a:r>
              <a:rPr lang="he-IL" b="1" dirty="0">
                <a:solidFill>
                  <a:schemeClr val="tx1"/>
                </a:solidFill>
              </a:rPr>
              <a:t>מנהל</a:t>
            </a:r>
            <a:r>
              <a:rPr lang="he-IL" dirty="0">
                <a:solidFill>
                  <a:schemeClr val="tx1"/>
                </a:solidFill>
              </a:rPr>
              <a:t> – רושם את בית העסק שלו באפליקציה, מזמין עובדים להצטרף לעסק שלו, יוצר משמרות, יכול לראות מי נמצא במשמרת בכל זמן נתון.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* </a:t>
            </a:r>
            <a:r>
              <a:rPr lang="he-IL" b="1" dirty="0">
                <a:solidFill>
                  <a:schemeClr val="tx1"/>
                </a:solidFill>
              </a:rPr>
              <a:t>עובד</a:t>
            </a:r>
            <a:r>
              <a:rPr lang="he-IL" dirty="0">
                <a:solidFill>
                  <a:schemeClr val="tx1"/>
                </a:solidFill>
              </a:rPr>
              <a:t> – נרשם כעובד באפליקציה, יכול לאשר הזמנה ממנהל לעסק שלו, יכול להירשם למשמרות שמנהל פתח, יכול לראות מי נמצא במשמרת רק אם הוא רשום אליה.</a:t>
            </a:r>
          </a:p>
          <a:p>
            <a:pPr algn="r" rtl="1"/>
            <a:r>
              <a:rPr lang="he-IL" b="1" dirty="0">
                <a:solidFill>
                  <a:schemeClr val="tx1"/>
                </a:solidFill>
              </a:rPr>
              <a:t>שני המשתמשים </a:t>
            </a:r>
            <a:r>
              <a:rPr lang="he-IL" dirty="0">
                <a:solidFill>
                  <a:schemeClr val="tx1"/>
                </a:solidFill>
              </a:rPr>
              <a:t>יכולים להפעיל שעון שישמור את שעות התחלת וסיום של המשמרת בבסיס הנתונים (כרגע רק לשמור, נדבר על כך בהמשך).</a:t>
            </a:r>
          </a:p>
          <a:p>
            <a:pPr algn="r" rtl="1"/>
            <a:r>
              <a:rPr lang="he-IL" u="sng" dirty="0">
                <a:solidFill>
                  <a:schemeClr val="tx1"/>
                </a:solidFill>
              </a:rPr>
              <a:t>פיצ'רים : 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תפריט ראשי,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he-IL" dirty="0">
                <a:solidFill>
                  <a:schemeClr val="tx1"/>
                </a:solidFill>
              </a:rPr>
              <a:t> </a:t>
            </a:r>
            <a:r>
              <a:rPr lang="he-IL" dirty="0" err="1">
                <a:solidFill>
                  <a:schemeClr val="tx1"/>
                </a:solidFill>
              </a:rPr>
              <a:t>נוטיפיקציות</a:t>
            </a:r>
            <a:r>
              <a:rPr lang="he-IL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 Timer</a:t>
            </a:r>
            <a:r>
              <a:rPr lang="he-IL" dirty="0">
                <a:solidFill>
                  <a:schemeClr val="tx1"/>
                </a:solidFill>
              </a:rPr>
              <a:t>על מנת לחשב את זמן השהייה במשמרת הנוכחית, לוח שנה קופץ.</a:t>
            </a:r>
          </a:p>
          <a:p>
            <a:pPr algn="r" rtl="1"/>
            <a:r>
              <a:rPr lang="he-IL" u="sng" dirty="0">
                <a:solidFill>
                  <a:schemeClr val="tx1"/>
                </a:solidFill>
              </a:rPr>
              <a:t>שימוש ב</a:t>
            </a:r>
            <a:r>
              <a:rPr lang="en-US" u="sng" dirty="0">
                <a:solidFill>
                  <a:schemeClr val="tx1"/>
                </a:solidFill>
              </a:rPr>
              <a:t>Data Base</a:t>
            </a:r>
            <a:r>
              <a:rPr lang="he-IL" u="sng" dirty="0">
                <a:solidFill>
                  <a:schemeClr val="tx1"/>
                </a:solidFill>
              </a:rPr>
              <a:t>  מסוג  </a:t>
            </a:r>
            <a:r>
              <a:rPr lang="en-US" u="sng" dirty="0">
                <a:solidFill>
                  <a:schemeClr val="tx1"/>
                </a:solidFill>
              </a:rPr>
              <a:t>FIREBASE</a:t>
            </a:r>
            <a:r>
              <a:rPr lang="he-IL" u="sng" dirty="0">
                <a:solidFill>
                  <a:schemeClr val="tx1"/>
                </a:solidFill>
              </a:rPr>
              <a:t>.</a:t>
            </a:r>
            <a:r>
              <a:rPr lang="en-US" u="sng" dirty="0">
                <a:solidFill>
                  <a:schemeClr val="tx1"/>
                </a:solidFill>
              </a:rPr>
              <a:t> </a:t>
            </a:r>
            <a:endParaRPr lang="en-IL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3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6A6C43-03B4-42C9-A899-A3CCE90C7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4031" y="870708"/>
            <a:ext cx="3488352" cy="949214"/>
          </a:xfrm>
        </p:spPr>
        <p:txBody>
          <a:bodyPr>
            <a:noAutofit/>
          </a:bodyPr>
          <a:lstStyle/>
          <a:p>
            <a:pPr algn="r" rtl="1"/>
            <a:r>
              <a:rPr lang="he-IL" sz="4800" dirty="0">
                <a:solidFill>
                  <a:schemeClr val="tx1"/>
                </a:solidFill>
              </a:rPr>
              <a:t>מודל עסקי:</a:t>
            </a:r>
            <a:endParaRPr lang="en-IL" sz="4800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85A6FC6-F730-41C0-9F8A-C55EE220F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728" y="2607237"/>
            <a:ext cx="9440034" cy="2166730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כרגע האפליקציה חינמית ופתוחה לשימוש של כולם.</a:t>
            </a:r>
          </a:p>
          <a:p>
            <a:pPr algn="r" rtl="1"/>
            <a:endParaRPr lang="he-IL" dirty="0">
              <a:solidFill>
                <a:schemeClr val="tx1"/>
              </a:solidFill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ייתכן שבעתיד יתווספו פיצ'רים חדשים שיהיו בתשלום, מעין שירותי "</a:t>
            </a:r>
            <a:r>
              <a:rPr lang="he-IL" dirty="0" err="1">
                <a:solidFill>
                  <a:schemeClr val="tx1"/>
                </a:solidFill>
              </a:rPr>
              <a:t>פרימיום</a:t>
            </a:r>
            <a:r>
              <a:rPr lang="he-IL" dirty="0">
                <a:solidFill>
                  <a:schemeClr val="tx1"/>
                </a:solidFill>
              </a:rPr>
              <a:t>" (לא חובה להשתמש בהם).</a:t>
            </a:r>
          </a:p>
          <a:p>
            <a:pPr algn="r" rtl="1"/>
            <a:endParaRPr lang="he-IL" dirty="0">
              <a:solidFill>
                <a:schemeClr val="tx1"/>
              </a:solidFill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אופציה נוספת שתיתכן היא הכנסת פרסומות לאפליקציה.</a:t>
            </a:r>
            <a:endParaRPr lang="en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31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9C65CE-3926-42B3-A5BD-E4035BCC1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9934" y="1658809"/>
            <a:ext cx="6237840" cy="1646302"/>
          </a:xfrm>
        </p:spPr>
        <p:txBody>
          <a:bodyPr>
            <a:normAutofit fontScale="90000"/>
          </a:bodyPr>
          <a:lstStyle/>
          <a:p>
            <a:r>
              <a:rPr lang="he-IL" dirty="0">
                <a:solidFill>
                  <a:schemeClr val="tx1"/>
                </a:solidFill>
              </a:rPr>
              <a:t>אפליקציות דומות בשוק:</a:t>
            </a:r>
            <a:br>
              <a:rPr lang="he-IL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Worky</a:t>
            </a:r>
            <a:r>
              <a:rPr lang="en-US" dirty="0">
                <a:solidFill>
                  <a:schemeClr val="tx1"/>
                </a:solidFill>
              </a:rPr>
              <a:t> , </a:t>
            </a:r>
            <a:r>
              <a:rPr lang="en-US" dirty="0" err="1">
                <a:solidFill>
                  <a:schemeClr val="tx1"/>
                </a:solidFill>
              </a:rPr>
              <a:t>EZShift</a:t>
            </a:r>
            <a:endParaRPr lang="en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8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225B56-464F-478E-8ECC-BA30C6BDAECE}"/>
              </a:ext>
            </a:extLst>
          </p:cNvPr>
          <p:cNvSpPr txBox="1">
            <a:spLocks/>
          </p:cNvSpPr>
          <p:nvPr/>
        </p:nvSpPr>
        <p:spPr>
          <a:xfrm>
            <a:off x="1018746" y="2130355"/>
            <a:ext cx="8240332" cy="2264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5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איך זה נראה בפועל?</a:t>
            </a:r>
            <a:endParaRPr lang="en-IL" sz="5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0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773" y="1050737"/>
            <a:ext cx="3454015" cy="10671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Main page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1772" y="2326130"/>
            <a:ext cx="3573285" cy="1291713"/>
          </a:xfrm>
        </p:spPr>
        <p:txBody>
          <a:bodyPr>
            <a:noAutofit/>
          </a:bodyPr>
          <a:lstStyle/>
          <a:p>
            <a:r>
              <a:rPr lang="he-IL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ניתן להירשם כעובד חדש או כמנהל חדש,</a:t>
            </a:r>
          </a:p>
          <a:p>
            <a:r>
              <a:rPr lang="he-IL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או להתחבר במידה ונרשמנו כבר.</a:t>
            </a:r>
            <a:endParaRPr lang="en-IL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 descr="תמונה שמכילה מחשב&#10;&#10;התיאור נוצר באופן אוטומטי">
            <a:extLst>
              <a:ext uri="{FF2B5EF4-FFF2-40B4-BE49-F238E27FC236}">
                <a16:creationId xmlns:a16="http://schemas.microsoft.com/office/drawing/2014/main" id="{AFDB4C0C-8287-4055-B13A-770D159D7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5" y="661182"/>
            <a:ext cx="3343541" cy="59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5052" y="208432"/>
            <a:ext cx="4039385" cy="9611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Registration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153" y="1467699"/>
            <a:ext cx="1553594" cy="449878"/>
          </a:xfrm>
        </p:spPr>
        <p:txBody>
          <a:bodyPr>
            <a:normAutofit/>
          </a:bodyPr>
          <a:lstStyle/>
          <a:p>
            <a:r>
              <a:rPr lang="he-IL" sz="2200" b="1" dirty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בתור מנהל:</a:t>
            </a:r>
            <a:endParaRPr lang="en-IL" sz="2200" b="1" dirty="0">
              <a:solidFill>
                <a:schemeClr val="tx1"/>
              </a:solidFill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6" name="תמונה 5" descr="תמונה שמכילה צג, טלפון, מחשב&#10;&#10;התיאור נוצר באופן אוטומטי">
            <a:extLst>
              <a:ext uri="{FF2B5EF4-FFF2-40B4-BE49-F238E27FC236}">
                <a16:creationId xmlns:a16="http://schemas.microsoft.com/office/drawing/2014/main" id="{863CCC98-558F-4D7C-B9B2-43146F628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" y="2335937"/>
            <a:ext cx="2732537" cy="4407763"/>
          </a:xfrm>
          <a:prstGeom prst="rect">
            <a:avLst/>
          </a:prstGeom>
        </p:spPr>
      </p:pic>
      <p:pic>
        <p:nvPicPr>
          <p:cNvPr id="8" name="תמונה 7" descr="תמונה שמכילה מחשב&#10;&#10;התיאור נוצר באופן אוטומטי">
            <a:extLst>
              <a:ext uri="{FF2B5EF4-FFF2-40B4-BE49-F238E27FC236}">
                <a16:creationId xmlns:a16="http://schemas.microsoft.com/office/drawing/2014/main" id="{1DD01D88-FDCC-4402-BE72-B2AC7EC7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48" y="2335936"/>
            <a:ext cx="2732537" cy="4407764"/>
          </a:xfrm>
          <a:prstGeom prst="rect">
            <a:avLst/>
          </a:prstGeom>
        </p:spPr>
      </p:pic>
      <p:sp>
        <p:nvSpPr>
          <p:cNvPr id="9" name="כותרת משנה 2">
            <a:extLst>
              <a:ext uri="{FF2B5EF4-FFF2-40B4-BE49-F238E27FC236}">
                <a16:creationId xmlns:a16="http://schemas.microsoft.com/office/drawing/2014/main" id="{BCB59F22-A497-4B2E-8A72-728A1A04752E}"/>
              </a:ext>
            </a:extLst>
          </p:cNvPr>
          <p:cNvSpPr txBox="1">
            <a:spLocks/>
          </p:cNvSpPr>
          <p:nvPr/>
        </p:nvSpPr>
        <p:spPr>
          <a:xfrm>
            <a:off x="8038728" y="1467699"/>
            <a:ext cx="1553594" cy="44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200" b="1" dirty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בתור עובד:</a:t>
            </a:r>
            <a:endParaRPr lang="en-IL" sz="2200" b="1" dirty="0">
              <a:solidFill>
                <a:schemeClr val="tx1"/>
              </a:solidFill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11" name="תמונה 10" descr="תמונה שמכילה מחשב&#10;&#10;התיאור נוצר באופן אוטומטי">
            <a:extLst>
              <a:ext uri="{FF2B5EF4-FFF2-40B4-BE49-F238E27FC236}">
                <a16:creationId xmlns:a16="http://schemas.microsoft.com/office/drawing/2014/main" id="{AEB9CEC4-24E4-47CA-B233-F9966AFC2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613" y="2335936"/>
            <a:ext cx="2732537" cy="44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2EB6-3A59-4E3A-A6AA-5F896CE0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599" y="623167"/>
            <a:ext cx="2109489" cy="9611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Login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6754C37-EF81-461F-9000-D1F2591F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0069" y="2224076"/>
            <a:ext cx="4485646" cy="167533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עמוד ההתחברות לאפליקציה, </a:t>
            </a:r>
            <a:r>
              <a:rPr lang="he-IL" dirty="0" err="1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האותנטיקציה</a:t>
            </a:r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 תתבצע מול </a:t>
            </a:r>
            <a:r>
              <a:rPr lang="he-IL" dirty="0" err="1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פיירבייס</a:t>
            </a:r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.</a:t>
            </a:r>
          </a:p>
          <a:p>
            <a:r>
              <a:rPr lang="he-IL" dirty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במידה ומשתמש שלא קיים במערכת ניסה להתחבר תופיע הודעת שגיאה.</a:t>
            </a:r>
            <a:endParaRPr lang="en-IL" dirty="0">
              <a:solidFill>
                <a:schemeClr val="tx1"/>
              </a:solidFill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A510991-9195-4189-A100-E8A5BB97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986" y="2019890"/>
            <a:ext cx="2585859" cy="44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3417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887</TotalTime>
  <Words>606</Words>
  <Application>Microsoft Office PowerPoint</Application>
  <PresentationFormat>מסך רחב</PresentationFormat>
  <Paragraphs>86</Paragraphs>
  <Slides>28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Trebuchet MS</vt:lpstr>
      <vt:lpstr>Wingdings 2</vt:lpstr>
      <vt:lpstr>Wingdings 3</vt:lpstr>
      <vt:lpstr>HDOfficeLightV0</vt:lpstr>
      <vt:lpstr>פיאה</vt:lpstr>
      <vt:lpstr>Worki project</vt:lpstr>
      <vt:lpstr>- האפליקציה משרתת בעלי עסק שמעוניינים לנהל משמרות בבית העסק שלהם, בעולם הדיגיטלי של ימינו, ובכך חוסכת להם המון זמן ומאמץ.  - עובד שנרשם ומצטרף לעסק קיים, יכול לנהל בקלות את הלו"ז השבועי שלו ע"י בחירת המשמרות הנוחות לו לעבודה, מהבית בכל זמן נתון.  - בנוסף, האפליקציה מהווה פלטפורמה נוחה למשתמש בשמירת המידע של שעות העבודה האישיות שלו.    </vt:lpstr>
      <vt:lpstr>תכולת הפרויקט:</vt:lpstr>
      <vt:lpstr>מודל עסקי:</vt:lpstr>
      <vt:lpstr>אפליקציות דומות בשוק: Worky , EZShift</vt:lpstr>
      <vt:lpstr>מצגת של PowerPoint‏</vt:lpstr>
      <vt:lpstr>Main page</vt:lpstr>
      <vt:lpstr>Registration</vt:lpstr>
      <vt:lpstr>Login</vt:lpstr>
      <vt:lpstr>טיימר:</vt:lpstr>
      <vt:lpstr>הוספת עובד חדש לחברה:</vt:lpstr>
      <vt:lpstr>מצגת של PowerPoint‏</vt:lpstr>
      <vt:lpstr>מצגת של PowerPoint‏</vt:lpstr>
      <vt:lpstr>מצגת של PowerPoint‏</vt:lpstr>
      <vt:lpstr>מצגת של PowerPoint‏</vt:lpstr>
      <vt:lpstr>Unified Modeling Language Diagrams:</vt:lpstr>
      <vt:lpstr>Activity Diagram</vt:lpstr>
      <vt:lpstr>Use-case diagram </vt:lpstr>
      <vt:lpstr>Sequence diagram </vt:lpstr>
      <vt:lpstr>Entity Relationship Diagram </vt:lpstr>
      <vt:lpstr>Class Diagram</vt:lpstr>
      <vt:lpstr>Object Diagram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Github: https://github.com/elishadar/Worki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 project</dc:title>
  <dc:creator>דולב הינדי</dc:creator>
  <cp:lastModifiedBy>Amit Kazado</cp:lastModifiedBy>
  <cp:revision>61</cp:revision>
  <dcterms:created xsi:type="dcterms:W3CDTF">2020-01-11T17:18:09Z</dcterms:created>
  <dcterms:modified xsi:type="dcterms:W3CDTF">2020-01-22T17:31:32Z</dcterms:modified>
</cp:coreProperties>
</file>